
<file path=[Content_Types].xml><?xml version="1.0" encoding="utf-8"?>
<Types xmlns="http://schemas.openxmlformats.org/package/2006/content-types">
  <Default Extension="avif" ContentType="image/av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4" r:id="rId2"/>
    <p:sldId id="256" r:id="rId3"/>
    <p:sldId id="257" r:id="rId4"/>
    <p:sldId id="268" r:id="rId5"/>
    <p:sldId id="258" r:id="rId6"/>
    <p:sldId id="275" r:id="rId7"/>
    <p:sldId id="269" r:id="rId8"/>
    <p:sldId id="273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33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53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6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82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av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0FCF4-52E5-B88A-30D2-493CF28A8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4"/>
          <a:stretch/>
        </p:blipFill>
        <p:spPr>
          <a:xfrm>
            <a:off x="0" y="0"/>
            <a:ext cx="14630400" cy="828722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1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17195" y="178611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391929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FFCF69A-2AF8-FBB4-CA21-C7E0A9549A01}"/>
              </a:ext>
            </a:extLst>
          </p:cNvPr>
          <p:cNvSpPr/>
          <p:nvPr/>
        </p:nvSpPr>
        <p:spPr>
          <a:xfrm>
            <a:off x="496175" y="655208"/>
            <a:ext cx="10287439" cy="21405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Rockwell Extra Bold" panose="02060903040505020403" pitchFamily="18" charset="0"/>
              </a:rPr>
              <a:t>Project Title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Rockwell Extra Bold" panose="02060903040505020403" pitchFamily="18" charset="0"/>
              </a:rPr>
              <a:t> Face Recognition using OpenCV</a:t>
            </a:r>
          </a:p>
          <a:p>
            <a:pPr marL="0" indent="0" algn="ctr">
              <a:lnSpc>
                <a:spcPts val="7890"/>
              </a:lnSpc>
              <a:buNone/>
            </a:pPr>
            <a:endParaRPr lang="en-US" sz="4000" b="1" dirty="0">
              <a:solidFill>
                <a:srgbClr val="FFFFFF"/>
              </a:solidFill>
              <a:latin typeface="Nunito" pitchFamily="34" charset="0"/>
            </a:endParaRPr>
          </a:p>
          <a:p>
            <a:pPr marL="0" indent="0" algn="ctr">
              <a:lnSpc>
                <a:spcPts val="7890"/>
              </a:lnSpc>
              <a:buNone/>
            </a:pPr>
            <a:endParaRPr lang="en-US" sz="4000" b="1" dirty="0">
              <a:solidFill>
                <a:srgbClr val="FFFFFF"/>
              </a:solidFill>
              <a:latin typeface="Nunito" pitchFamily="34" charset="0"/>
            </a:endParaRPr>
          </a:p>
          <a:p>
            <a:pPr marL="0" indent="0">
              <a:lnSpc>
                <a:spcPts val="7890"/>
              </a:lnSpc>
              <a:buNone/>
            </a:pPr>
            <a:endParaRPr lang="en-US" sz="4000" b="1" dirty="0">
              <a:solidFill>
                <a:srgbClr val="FFFFFF"/>
              </a:solidFill>
              <a:latin typeface="Nunito" pitchFamily="34" charset="0"/>
            </a:endParaRPr>
          </a:p>
          <a:p>
            <a:pPr marL="0" indent="0" algn="ctr">
              <a:lnSpc>
                <a:spcPts val="7890"/>
              </a:lnSpc>
              <a:buNone/>
            </a:pPr>
            <a:endParaRPr lang="en-US" sz="4000" b="1" dirty="0">
              <a:solidFill>
                <a:srgbClr val="FFFFFF"/>
              </a:solidFill>
              <a:latin typeface="Nunito" pitchFamily="34" charset="0"/>
            </a:endParaRPr>
          </a:p>
          <a:p>
            <a:pPr marL="0" indent="0" algn="ctr">
              <a:lnSpc>
                <a:spcPts val="7890"/>
              </a:lnSpc>
              <a:buNone/>
            </a:pPr>
            <a:endParaRPr lang="en-US" sz="4000" b="1" dirty="0">
              <a:solidFill>
                <a:srgbClr val="FFFFFF"/>
              </a:solidFill>
              <a:latin typeface="Nunito" pitchFamily="34" charset="0"/>
            </a:endParaRPr>
          </a:p>
          <a:p>
            <a:pPr marL="0" indent="0" algn="ctr">
              <a:lnSpc>
                <a:spcPts val="7890"/>
              </a:lnSpc>
              <a:buNone/>
            </a:pPr>
            <a:endParaRPr lang="en-US" sz="40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86C6727-0503-BD51-0830-30F384005171}"/>
              </a:ext>
            </a:extLst>
          </p:cNvPr>
          <p:cNvSpPr/>
          <p:nvPr/>
        </p:nvSpPr>
        <p:spPr>
          <a:xfrm>
            <a:off x="2135787" y="2721055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endParaRPr lang="en-US" sz="6312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F398C645-3397-E86E-3C34-33B1E39B5758}"/>
              </a:ext>
            </a:extLst>
          </p:cNvPr>
          <p:cNvSpPr/>
          <p:nvPr/>
        </p:nvSpPr>
        <p:spPr>
          <a:xfrm>
            <a:off x="517195" y="3272349"/>
            <a:ext cx="6521669" cy="2552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" pitchFamily="2" charset="0"/>
                <a:ea typeface="NSimSun" panose="02010609030101010101" pitchFamily="49" charset="-122"/>
                <a:cs typeface="Arial" panose="020B0604020202020204" pitchFamily="34" charset="0"/>
              </a:rPr>
              <a:t>Mentor name: Mr. Rishi Kumar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" pitchFamily="2" charset="0"/>
                <a:ea typeface="NSimSun" panose="02010609030101010101" pitchFamily="49" charset="-122"/>
                <a:cs typeface="Arial" panose="020B0604020202020204" pitchFamily="34" charset="0"/>
              </a:rPr>
              <a:t>Submitted by: Chandni Mehta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" pitchFamily="2" charset="0"/>
                <a:ea typeface="NSimSun" panose="02010609030101010101" pitchFamily="49" charset="-122"/>
                <a:cs typeface="Arial" panose="020B0604020202020204" pitchFamily="34" charset="0"/>
              </a:rPr>
              <a:t>Roll no: 38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Nunito" pitchFamily="2" charset="0"/>
                <a:ea typeface="NSimSun" panose="02010609030101010101" pitchFamily="49" charset="-122"/>
                <a:cs typeface="Arial" panose="020B0604020202020204" pitchFamily="34" charset="0"/>
              </a:rPr>
              <a:t>Sec- DS1	</a:t>
            </a:r>
          </a:p>
          <a:p>
            <a:pPr marL="0" indent="0">
              <a:lnSpc>
                <a:spcPts val="7890"/>
              </a:lnSpc>
              <a:buNone/>
            </a:pPr>
            <a:endParaRPr lang="en-US" sz="631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4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4082" y="-5147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2142" y="1622075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Face Recognition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782142" y="3626135"/>
            <a:ext cx="7617812" cy="35838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110"/>
              </a:lnSpc>
            </a:pPr>
            <a:r>
              <a:rPr lang="en-US" sz="2000" dirty="0">
                <a:solidFill>
                  <a:schemeClr val="bg1"/>
                </a:solidFill>
              </a:rPr>
              <a:t>Face recognition is a powerful biometric technology that has revolutionized the way we interact with technology and secure our personal information. </a:t>
            </a: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is a technology that identifies or verifies a person from a digital image or video. It does this by detecting and analyzing facial features. This technology is used in various applications, such as security, access control, and personal identification. </a:t>
            </a:r>
            <a:endParaRPr lang="en-US" sz="1944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FFFFFF"/>
              </a:solidFill>
              <a:latin typeface="PT Sans" pitchFamily="34" charset="0"/>
            </a:endParaRPr>
          </a:p>
          <a:p>
            <a:pPr marL="0" indent="0">
              <a:lnSpc>
                <a:spcPts val="3110"/>
              </a:lnSpc>
              <a:buNone/>
            </a:pPr>
            <a:endParaRPr lang="en-US" sz="1944" dirty="0">
              <a:solidFill>
                <a:srgbClr val="FFFFFF"/>
              </a:solidFill>
              <a:latin typeface="PT Sans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1731" y="925473"/>
            <a:ext cx="5984677" cy="626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2"/>
              </a:lnSpc>
              <a:buNone/>
            </a:pPr>
            <a:r>
              <a:rPr lang="en-US" sz="39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OpenCV Library Overview</a:t>
            </a:r>
            <a:endParaRPr lang="en-US" sz="3946" dirty="0"/>
          </a:p>
        </p:txBody>
      </p:sp>
      <p:sp>
        <p:nvSpPr>
          <p:cNvPr id="7" name="Shape 2"/>
          <p:cNvSpPr/>
          <p:nvPr/>
        </p:nvSpPr>
        <p:spPr>
          <a:xfrm>
            <a:off x="6231731" y="2110859"/>
            <a:ext cx="479108" cy="479108"/>
          </a:xfrm>
          <a:prstGeom prst="roundRect">
            <a:avLst>
              <a:gd name="adj" fmla="val 80013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81036" y="2200037"/>
            <a:ext cx="18038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7"/>
              </a:lnSpc>
              <a:buNone/>
            </a:pPr>
            <a:r>
              <a:rPr lang="en-US" sz="236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67" dirty="0"/>
          </a:p>
        </p:txBody>
      </p:sp>
      <p:sp>
        <p:nvSpPr>
          <p:cNvPr id="9" name="Text 4"/>
          <p:cNvSpPr/>
          <p:nvPr/>
        </p:nvSpPr>
        <p:spPr>
          <a:xfrm>
            <a:off x="6923723" y="2110859"/>
            <a:ext cx="2505432" cy="313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973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Image Processing</a:t>
            </a:r>
            <a:endParaRPr lang="en-US" sz="1973" dirty="0"/>
          </a:p>
        </p:txBody>
      </p:sp>
      <p:sp>
        <p:nvSpPr>
          <p:cNvPr id="10" name="Text 5"/>
          <p:cNvSpPr/>
          <p:nvPr/>
        </p:nvSpPr>
        <p:spPr>
          <a:xfrm>
            <a:off x="6923723" y="2551748"/>
            <a:ext cx="6961346" cy="681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Functions for manipulating images, such as resizing, filtering, and color conversion.</a:t>
            </a:r>
            <a:endParaRPr lang="en-US" sz="1677" dirty="0"/>
          </a:p>
        </p:txBody>
      </p:sp>
      <p:sp>
        <p:nvSpPr>
          <p:cNvPr id="11" name="Shape 6"/>
          <p:cNvSpPr/>
          <p:nvPr/>
        </p:nvSpPr>
        <p:spPr>
          <a:xfrm>
            <a:off x="6231731" y="3685699"/>
            <a:ext cx="479108" cy="479108"/>
          </a:xfrm>
          <a:prstGeom prst="roundRect">
            <a:avLst>
              <a:gd name="adj" fmla="val 80013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381036" y="3774877"/>
            <a:ext cx="18038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7"/>
              </a:lnSpc>
              <a:buNone/>
            </a:pPr>
            <a:r>
              <a:rPr lang="en-US" sz="236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67" dirty="0"/>
          </a:p>
        </p:txBody>
      </p:sp>
      <p:sp>
        <p:nvSpPr>
          <p:cNvPr id="13" name="Text 8"/>
          <p:cNvSpPr/>
          <p:nvPr/>
        </p:nvSpPr>
        <p:spPr>
          <a:xfrm>
            <a:off x="6923723" y="3685699"/>
            <a:ext cx="2505432" cy="313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973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 Detection</a:t>
            </a:r>
            <a:endParaRPr lang="en-US" sz="1973" dirty="0"/>
          </a:p>
        </p:txBody>
      </p:sp>
      <p:sp>
        <p:nvSpPr>
          <p:cNvPr id="14" name="Text 9"/>
          <p:cNvSpPr/>
          <p:nvPr/>
        </p:nvSpPr>
        <p:spPr>
          <a:xfrm>
            <a:off x="6923723" y="4126587"/>
            <a:ext cx="6961346" cy="6815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Algorithms for identifying key points and features in images, such as edges and corners.</a:t>
            </a:r>
            <a:endParaRPr lang="en-US" sz="1677" dirty="0"/>
          </a:p>
        </p:txBody>
      </p:sp>
      <p:sp>
        <p:nvSpPr>
          <p:cNvPr id="15" name="Shape 10"/>
          <p:cNvSpPr/>
          <p:nvPr/>
        </p:nvSpPr>
        <p:spPr>
          <a:xfrm>
            <a:off x="6231731" y="5260538"/>
            <a:ext cx="479108" cy="479108"/>
          </a:xfrm>
          <a:prstGeom prst="roundRect">
            <a:avLst>
              <a:gd name="adj" fmla="val 80013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81036" y="5349716"/>
            <a:ext cx="180380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7"/>
              </a:lnSpc>
              <a:buNone/>
            </a:pPr>
            <a:r>
              <a:rPr lang="en-US" sz="236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67" dirty="0"/>
          </a:p>
        </p:txBody>
      </p:sp>
      <p:sp>
        <p:nvSpPr>
          <p:cNvPr id="17" name="Text 12"/>
          <p:cNvSpPr/>
          <p:nvPr/>
        </p:nvSpPr>
        <p:spPr>
          <a:xfrm>
            <a:off x="6923723" y="5260538"/>
            <a:ext cx="2505432" cy="3131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6"/>
              </a:lnSpc>
              <a:buNone/>
            </a:pPr>
            <a:r>
              <a:rPr lang="en-US" sz="1973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Object Recognition</a:t>
            </a:r>
            <a:endParaRPr lang="en-US" sz="1973" dirty="0"/>
          </a:p>
        </p:txBody>
      </p:sp>
      <p:sp>
        <p:nvSpPr>
          <p:cNvPr id="18" name="Text 13"/>
          <p:cNvSpPr/>
          <p:nvPr/>
        </p:nvSpPr>
        <p:spPr>
          <a:xfrm>
            <a:off x="6923723" y="5701427"/>
            <a:ext cx="6961346" cy="340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Techniques for recognizing and classifying objects in images and videos.</a:t>
            </a:r>
            <a:endParaRPr lang="en-US" sz="1677" dirty="0"/>
          </a:p>
        </p:txBody>
      </p:sp>
      <p:sp>
        <p:nvSpPr>
          <p:cNvPr id="19" name="Text 14"/>
          <p:cNvSpPr/>
          <p:nvPr/>
        </p:nvSpPr>
        <p:spPr>
          <a:xfrm>
            <a:off x="6231731" y="6281738"/>
            <a:ext cx="7653337" cy="10222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3"/>
              </a:lnSpc>
              <a:buNone/>
            </a:pPr>
            <a:r>
              <a:rPr lang="en-US" sz="167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OpenCV (Open Source Computer Vision Library) is a widely used library for computer vision tasks, including face recognition. It provides a comprehensive set of functions for image and video processing, analysis, and object detection.</a:t>
            </a:r>
            <a:endParaRPr lang="en-US" sz="1677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920D8D-64A6-76EC-5E86-F3749F839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9" y="1525203"/>
            <a:ext cx="5244662" cy="5244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17195" y="178611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chemeClr val="bg1"/>
                </a:solidFill>
                <a:latin typeface="Bodoni MT Black" panose="02070A03080606020203" pitchFamily="18" charset="0"/>
              </a:rPr>
              <a:t>Methodology</a:t>
            </a:r>
          </a:p>
        </p:txBody>
      </p:sp>
      <p:sp>
        <p:nvSpPr>
          <p:cNvPr id="6" name="Text 2"/>
          <p:cNvSpPr/>
          <p:nvPr/>
        </p:nvSpPr>
        <p:spPr>
          <a:xfrm>
            <a:off x="864037" y="391929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EAEC7-9F81-EB61-B22D-DDEFF5B96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21"/>
          <a:stretch/>
        </p:blipFill>
        <p:spPr>
          <a:xfrm>
            <a:off x="6290461" y="241673"/>
            <a:ext cx="8161263" cy="3563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7C3DB-FA62-7FC3-0189-A50C71118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76" y="2654708"/>
            <a:ext cx="8596169" cy="512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7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6676" y="0"/>
            <a:ext cx="3783724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7597" y="385942"/>
            <a:ext cx="5703451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Generating Dataset</a:t>
            </a:r>
            <a:endParaRPr lang="en-US" sz="449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1329751"/>
            <a:ext cx="1043543" cy="166973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91770" y="1407396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Collecting Images</a:t>
            </a:r>
            <a:endParaRPr lang="en-US" sz="2245" dirty="0"/>
          </a:p>
        </p:txBody>
      </p:sp>
      <p:sp>
        <p:nvSpPr>
          <p:cNvPr id="8" name="Text 3"/>
          <p:cNvSpPr/>
          <p:nvPr/>
        </p:nvSpPr>
        <p:spPr>
          <a:xfrm>
            <a:off x="2091770" y="1727808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 a diverse set of high-quality facial images, ensuring variations in lighting, angles, and expressions.</a:t>
            </a:r>
            <a:endParaRPr lang="en-US" sz="190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1" y="3090745"/>
            <a:ext cx="1043543" cy="16697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00024" y="3041617"/>
            <a:ext cx="3175397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Labeling and Organizing</a:t>
            </a:r>
            <a:endParaRPr lang="en-US" sz="2245" dirty="0"/>
          </a:p>
        </p:txBody>
      </p:sp>
      <p:sp>
        <p:nvSpPr>
          <p:cNvPr id="11" name="Text 5"/>
          <p:cNvSpPr/>
          <p:nvPr/>
        </p:nvSpPr>
        <p:spPr>
          <a:xfrm>
            <a:off x="2147256" y="3403991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Carefully label each image with the corresponding individual's identity to create a structured dataset.</a:t>
            </a:r>
            <a:endParaRPr lang="en-US" sz="190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2" y="4851739"/>
            <a:ext cx="1043542" cy="166972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47256" y="4888458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Augmentation</a:t>
            </a:r>
            <a:endParaRPr lang="en-US" sz="2245" dirty="0"/>
          </a:p>
        </p:txBody>
      </p:sp>
      <p:sp>
        <p:nvSpPr>
          <p:cNvPr id="14" name="Text 7"/>
          <p:cNvSpPr/>
          <p:nvPr/>
        </p:nvSpPr>
        <p:spPr>
          <a:xfrm>
            <a:off x="2115726" y="5284171"/>
            <a:ext cx="77007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techniques like cropping, rotation, and color modifications to increase the size and diversity of the dataset.</a:t>
            </a:r>
            <a:endParaRPr lang="en-US" sz="1909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B1D9A1E-ED2A-2B0F-A322-DB9FD7127D44}"/>
              </a:ext>
            </a:extLst>
          </p:cNvPr>
          <p:cNvSpPr/>
          <p:nvPr/>
        </p:nvSpPr>
        <p:spPr>
          <a:xfrm>
            <a:off x="1408385" y="6560827"/>
            <a:ext cx="9038897" cy="1185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054"/>
              </a:lnSpc>
            </a:pPr>
            <a:r>
              <a:rPr lang="en-US" sz="2000" dirty="0">
                <a:solidFill>
                  <a:schemeClr val="bg1"/>
                </a:solidFill>
              </a:rPr>
              <a:t>Gathering a diverse and representative dataset of facial images is crucial for training accurate face recognition models. This includes collecting images with varying lighting conditions, poses, expressions, and age groups.</a:t>
            </a:r>
          </a:p>
          <a:p>
            <a:pPr marL="0" indent="0" algn="l">
              <a:lnSpc>
                <a:spcPts val="3054"/>
              </a:lnSpc>
              <a:buNone/>
            </a:pPr>
            <a:endParaRPr lang="en-US" sz="1909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17195" y="178611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</a:rPr>
              <a:t>Generating Dataset</a:t>
            </a:r>
          </a:p>
          <a:p>
            <a:pPr marL="0" indent="0">
              <a:lnSpc>
                <a:spcPts val="7890"/>
              </a:lnSpc>
              <a:buNone/>
            </a:pP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391929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DC4BC-3B05-523B-EAE8-1026EFA9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05" y="1307214"/>
            <a:ext cx="8644718" cy="66754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89EEA-01AE-35AE-CA6F-C297EBA740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015"/>
          <a:stretch/>
        </p:blipFill>
        <p:spPr>
          <a:xfrm>
            <a:off x="9753053" y="2765448"/>
            <a:ext cx="4487917" cy="2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9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1465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pPr marL="0" indent="0">
              <a:lnSpc>
                <a:spcPts val="2177"/>
              </a:lnSpc>
              <a:buNone/>
            </a:pP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517195" y="178611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2" charset="0"/>
              </a:rPr>
              <a:t>Training Classifier</a:t>
            </a:r>
            <a:endParaRPr lang="en-US" sz="6312" dirty="0">
              <a:latin typeface="Nunito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391929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9DB9D-3916-087A-56FF-22AC789B3A65}"/>
              </a:ext>
            </a:extLst>
          </p:cNvPr>
          <p:cNvSpPr txBox="1"/>
          <p:nvPr/>
        </p:nvSpPr>
        <p:spPr>
          <a:xfrm>
            <a:off x="651640" y="2183878"/>
            <a:ext cx="7514897" cy="92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177"/>
              </a:lnSpc>
              <a:buNone/>
            </a:pPr>
            <a:r>
              <a:rPr lang="en-US" sz="18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Facial detection algorithms form the foundation of face recognition systems. These algorithms are responsible for identifying the presence of a face within an image or video frame.</a:t>
            </a:r>
            <a:endParaRPr lang="en-US" sz="1800" dirty="0"/>
          </a:p>
        </p:txBody>
      </p:sp>
      <p:sp>
        <p:nvSpPr>
          <p:cNvPr id="8" name="Text 1"/>
          <p:cNvSpPr/>
          <p:nvPr/>
        </p:nvSpPr>
        <p:spPr>
          <a:xfrm>
            <a:off x="625857" y="1576486"/>
            <a:ext cx="534804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Facial Detection Algorithms</a:t>
            </a:r>
            <a:endParaRPr lang="en-US" sz="3402" dirty="0"/>
          </a:p>
        </p:txBody>
      </p:sp>
      <p:sp>
        <p:nvSpPr>
          <p:cNvPr id="11" name="Text 6"/>
          <p:cNvSpPr/>
          <p:nvPr/>
        </p:nvSpPr>
        <p:spPr>
          <a:xfrm>
            <a:off x="8492046" y="171156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8339795" y="1383710"/>
            <a:ext cx="6174991" cy="24420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77"/>
              </a:lnSpc>
            </a:pPr>
            <a:r>
              <a:rPr lang="en-US" sz="1600" dirty="0">
                <a:solidFill>
                  <a:schemeClr val="bg1"/>
                </a:solidFill>
              </a:rPr>
              <a:t>The Haar Cascade Classifier, a machine learning-based approach developed by OpenCV, is a widely-used technique for face detection.</a:t>
            </a:r>
          </a:p>
          <a:p>
            <a:pPr>
              <a:lnSpc>
                <a:spcPts val="2177"/>
              </a:lnSpc>
            </a:pPr>
            <a:r>
              <a:rPr lang="en-US" sz="1600" dirty="0">
                <a:solidFill>
                  <a:schemeClr val="bg1"/>
                </a:solidFill>
              </a:rPr>
              <a:t>This technique uses a set of Haar-like features to quickly identify the presence of a face in an image.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They rely on a cascade of trained classifiers, each specialized in detecting specific features of a face, such as eyes, nose, and mouth.</a:t>
            </a:r>
          </a:p>
          <a:p>
            <a:pPr>
              <a:lnSpc>
                <a:spcPts val="2177"/>
              </a:lnSpc>
            </a:pPr>
            <a:r>
              <a:rPr lang="en-US" sz="1600" b="1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</a:t>
            </a:r>
            <a:r>
              <a:rPr lang="en-US" sz="1600" b="1" dirty="0">
                <a:solidFill>
                  <a:schemeClr val="bg1"/>
                </a:solidFill>
              </a:rPr>
              <a:t>he Local Binary Patterns Histogram (LBPH) algorithm for face recognition.</a:t>
            </a:r>
          </a:p>
          <a:p>
            <a:pPr>
              <a:lnSpc>
                <a:spcPts val="2177"/>
              </a:lnSpc>
            </a:pPr>
            <a:endParaRPr lang="en-US" sz="1400" dirty="0"/>
          </a:p>
          <a:p>
            <a:pPr marL="0" indent="0">
              <a:lnSpc>
                <a:spcPts val="2177"/>
              </a:lnSpc>
              <a:buNone/>
            </a:pP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795" y="4121686"/>
            <a:ext cx="5977636" cy="2993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94BBC9-563A-CC10-4AF4-FEE400CDD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57" y="3471956"/>
            <a:ext cx="7321180" cy="45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8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517195" y="178611"/>
            <a:ext cx="12515633" cy="11982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</a:rPr>
              <a:t>Face Recognizer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3919299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83DF2-535B-8464-D566-7817D24C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377" y="414400"/>
            <a:ext cx="4573828" cy="37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EE3BD-FE5E-E710-ED8F-8F745E69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10" y="1392623"/>
            <a:ext cx="8328355" cy="6422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10E46-6627-3CDD-2471-14F2543ECD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65" b="17390"/>
          <a:stretch/>
        </p:blipFill>
        <p:spPr>
          <a:xfrm>
            <a:off x="9428998" y="4393323"/>
            <a:ext cx="4713079" cy="31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1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236113"/>
            <a:ext cx="4869061" cy="37573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57526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Applications and Future Trends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864037" y="2979896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Face recognition technology has a wide range of applications, including: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1258967" y="4047649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 - Access control, surveillance, and crime prevention.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258967" y="452901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Identification - Personal identification, passport control, and law enforcement.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258967" y="5405438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Devices - Unlocking smartphones, authentication, and mobile payments.</a:t>
            </a:r>
          </a:p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1258967" y="6281857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and Marketing- To personalize the customer experience, analyze customer behavior, and enhance targeted advertising efforts.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490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Bodoni MT Black</vt:lpstr>
      <vt:lpstr>Nunito</vt:lpstr>
      <vt:lpstr>PT Sans</vt:lpstr>
      <vt:lpstr>Roboto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Chandni Mehta</cp:lastModifiedBy>
  <cp:revision>18</cp:revision>
  <dcterms:created xsi:type="dcterms:W3CDTF">2024-07-07T08:10:28Z</dcterms:created>
  <dcterms:modified xsi:type="dcterms:W3CDTF">2024-07-12T17:26:42Z</dcterms:modified>
</cp:coreProperties>
</file>